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lvl1pPr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1pPr>
    <a:lvl2pPr indent="2286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2pPr>
    <a:lvl3pPr indent="4572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3pPr>
    <a:lvl4pPr indent="6858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4pPr>
    <a:lvl5pPr indent="9144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5pPr>
    <a:lvl6pPr indent="11430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6pPr>
    <a:lvl7pPr indent="13716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7pPr>
    <a:lvl8pPr indent="16002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8pPr>
    <a:lvl9pPr indent="1828800" algn="ctr" defTabSz="584200">
      <a:defRPr sz="3200">
        <a:solidFill>
          <a:srgbClr val="546056"/>
        </a:solidFill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B06D">
              <a:alpha val="90000"/>
            </a:srgb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B06D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</a:rPr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One</a:t>
            </a:r>
            <a:endParaRPr i="1" sz="3200">
              <a:solidFill>
                <a:srgbClr val="717D75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Two</a:t>
            </a:r>
            <a:endParaRPr i="1" sz="3200">
              <a:solidFill>
                <a:srgbClr val="717D75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Three</a:t>
            </a:r>
            <a:endParaRPr i="1" sz="3200">
              <a:solidFill>
                <a:srgbClr val="717D75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Four</a:t>
            </a:r>
            <a:endParaRPr i="1" sz="3200">
              <a:solidFill>
                <a:srgbClr val="717D75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717D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One</a:t>
            </a:r>
            <a:endParaRPr sz="43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Two</a:t>
            </a:r>
            <a:endParaRPr sz="43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Three</a:t>
            </a:r>
            <a:endParaRPr sz="43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Four</a:t>
            </a:r>
            <a:endParaRPr sz="43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Font typeface="Zapf Dingbats"/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One</a:t>
            </a:r>
            <a:endParaRPr sz="32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Two</a:t>
            </a:r>
            <a:endParaRPr sz="32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Three</a:t>
            </a:r>
            <a:endParaRPr sz="32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Four</a:t>
            </a:r>
            <a:endParaRPr sz="32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One</a:t>
            </a:r>
            <a:endParaRPr sz="43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Two</a:t>
            </a:r>
            <a:endParaRPr sz="43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Three</a:t>
            </a:r>
            <a:endParaRPr sz="43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Four</a:t>
            </a:r>
            <a:endParaRPr sz="43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One</a:t>
            </a:r>
            <a:endParaRPr sz="4300">
              <a:solidFill>
                <a:srgbClr val="5460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Two</a:t>
            </a:r>
            <a:endParaRPr sz="4300">
              <a:solidFill>
                <a:srgbClr val="54605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Three</a:t>
            </a:r>
            <a:endParaRPr sz="4300">
              <a:solidFill>
                <a:srgbClr val="54605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Four</a:t>
            </a:r>
            <a:endParaRPr sz="4300">
              <a:solidFill>
                <a:srgbClr val="54605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546056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spd="med" advClick="1"/>
  <p:txStyles>
    <p:titleStyle>
      <a:lvl1pPr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1pPr>
      <a:lvl2pPr indent="2286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2pPr>
      <a:lvl3pPr indent="4572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3pPr>
      <a:lvl4pPr indent="6858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4pPr>
      <a:lvl5pPr indent="9144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5pPr>
      <a:lvl6pPr indent="11430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6pPr>
      <a:lvl7pPr indent="13716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7pPr>
      <a:lvl8pPr indent="16002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8pPr>
      <a:lvl9pPr indent="1828800" defTabSz="584200">
        <a:defRPr sz="7000">
          <a:solidFill>
            <a:srgbClr val="FFFFFF">
              <a:alpha val="95000"/>
            </a:srgbClr>
          </a:solidFill>
          <a:latin typeface="+mn-lt"/>
          <a:ea typeface="+mn-ea"/>
          <a:cs typeface="+mn-cs"/>
          <a:sym typeface="Palatino"/>
        </a:defRPr>
      </a:lvl9pPr>
    </p:titleStyle>
    <p:bodyStyle>
      <a:lvl1pPr marL="5334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1pPr>
      <a:lvl2pPr marL="10668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2pPr>
      <a:lvl3pPr marL="16002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3pPr>
      <a:lvl4pPr marL="21336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4pPr>
      <a:lvl5pPr marL="26670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5pPr>
      <a:lvl6pPr marL="32004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6pPr>
      <a:lvl7pPr marL="37338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7pPr>
      <a:lvl8pPr marL="42672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8pPr>
      <a:lvl9pPr marL="4800600" indent="-533400" defTabSz="584200">
        <a:spcBef>
          <a:spcPts val="4200"/>
        </a:spcBef>
        <a:buSzPct val="40000"/>
        <a:buBlip>
          <a:blip r:embed="rId3"/>
        </a:buBlip>
        <a:defRPr sz="4300">
          <a:solidFill>
            <a:srgbClr val="546056"/>
          </a:solidFill>
          <a:latin typeface="+mn-lt"/>
          <a:ea typeface="+mn-ea"/>
          <a:cs typeface="+mn-cs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en.wikipedia.org/wiki/Yeast" TargetMode="External"/><Relationship Id="rId4" Type="http://schemas.openxmlformats.org/officeDocument/2006/relationships/hyperlink" Target="http://en.wikipedia.org/wiki/Zymomonas_mobilis" TargetMode="External"/><Relationship Id="rId5" Type="http://schemas.openxmlformats.org/officeDocument/2006/relationships/hyperlink" Target="http://en.wikipedia.org/wiki/Schizosaccharomyces" TargetMode="External"/><Relationship Id="rId6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hyperlink" Target="http://en.wikipedia.org/wiki/Zymase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esources.schoolscience.co.uk/SGM/sgmfoods17.html" TargetMode="External"/><Relationship Id="rId3" Type="http://schemas.openxmlformats.org/officeDocument/2006/relationships/hyperlink" Target="http://resources.schoolscience.co.uk/SGM/sgmfoods22.html" TargetMode="External"/><Relationship Id="rId4" Type="http://schemas.openxmlformats.org/officeDocument/2006/relationships/hyperlink" Target="http://resources.schoolscience.co.uk/SGM/sgmfoods12.html" TargetMode="External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8.png"/><Relationship Id="rId4" Type="http://schemas.openxmlformats.org/officeDocument/2006/relationships/image" Target="../media/image1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54605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FERMENTATION</a:t>
            </a:r>
            <a:endParaRPr sz="7000">
              <a:solidFill>
                <a:srgbClr val="546056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54605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IN FOOD PROCESSING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647700" y="6921500"/>
            <a:ext cx="11709400" cy="1397000"/>
          </a:xfrm>
          <a:prstGeom prst="rect">
            <a:avLst/>
          </a:prstGeom>
        </p:spPr>
        <p:txBody>
          <a:bodyPr/>
          <a:lstStyle>
            <a:lvl1pPr>
              <a:defRPr i="0" sz="25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717D75"/>
                </a:solidFill>
              </a:rPr>
              <a:t>By: WIN and Friends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Acetic Acid</a:t>
            </a:r>
          </a:p>
        </p:txBody>
      </p:sp>
      <p:sp>
        <p:nvSpPr>
          <p:cNvPr id="87" name="Shape 87"/>
          <p:cNvSpPr/>
          <p:nvPr/>
        </p:nvSpPr>
        <p:spPr>
          <a:xfrm>
            <a:off x="800499" y="2795005"/>
            <a:ext cx="10926566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8600" indent="-228600" algn="l" defTabSz="4572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organic compound in vinegar</a:t>
            </a:r>
            <a:endParaRPr sz="3200">
              <a:solidFill>
                <a:srgbClr val="1419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4572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produced industrially both synthetically and bacterial fermentation</a:t>
            </a:r>
          </a:p>
        </p:txBody>
      </p:sp>
      <p:pic>
        <p:nvPicPr>
          <p:cNvPr id="8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3990" y="4561310"/>
            <a:ext cx="3036820" cy="3796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Acetic Acid Fermentation</a:t>
            </a:r>
          </a:p>
        </p:txBody>
      </p:sp>
      <p:sp>
        <p:nvSpPr>
          <p:cNvPr id="91" name="Shape 91"/>
          <p:cNvSpPr/>
          <p:nvPr/>
        </p:nvSpPr>
        <p:spPr>
          <a:xfrm>
            <a:off x="1470899" y="3181350"/>
            <a:ext cx="10385674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C2H5OH + O2 → CH3COOH + H2O</a:t>
            </a:r>
            <a:endParaRPr sz="3600">
              <a:solidFill>
                <a:srgbClr val="1419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     </a:t>
            </a:r>
            <a:endParaRPr sz="3600">
              <a:solidFill>
                <a:srgbClr val="1419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alcohol + oxygen —(acetobacter)—&gt; acetic acid + water</a:t>
            </a:r>
          </a:p>
        </p:txBody>
      </p:sp>
      <p:sp>
        <p:nvSpPr>
          <p:cNvPr id="92" name="Shape 92"/>
          <p:cNvSpPr/>
          <p:nvPr/>
        </p:nvSpPr>
        <p:spPr>
          <a:xfrm>
            <a:off x="3307953" y="5137150"/>
            <a:ext cx="638889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D8638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D8638"/>
                </a:solidFill>
              </a:rPr>
              <a:t>Acetobacter = name of bacteria</a:t>
            </a:r>
          </a:p>
        </p:txBody>
      </p:sp>
      <p:sp>
        <p:nvSpPr>
          <p:cNvPr id="93" name="Shape 93"/>
          <p:cNvSpPr/>
          <p:nvPr/>
        </p:nvSpPr>
        <p:spPr>
          <a:xfrm>
            <a:off x="1506667" y="6553200"/>
            <a:ext cx="619561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latin typeface="Arial Rounded MT Bold"/>
                <a:ea typeface="Arial Rounded MT Bold"/>
                <a:cs typeface="Arial Rounded MT Bold"/>
                <a:sym typeface="Arial Rounded MT Bold"/>
              </a:rPr>
              <a:t>Commonly used feeds include </a:t>
            </a:r>
            <a:endParaRPr sz="32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latin typeface="Arial Rounded MT Bold"/>
                <a:ea typeface="Arial Rounded MT Bold"/>
                <a:cs typeface="Arial Rounded MT Bold"/>
                <a:sym typeface="Arial Rounded MT Bold"/>
              </a:rPr>
              <a:t>apple cider, wine</a:t>
            </a:r>
          </a:p>
        </p:txBody>
      </p:sp>
      <p:pic>
        <p:nvPicPr>
          <p:cNvPr id="9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4781" y="5499100"/>
            <a:ext cx="2267612" cy="3408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ctr" defTabSz="549148">
              <a:defRPr sz="1800">
                <a:solidFill>
                  <a:srgbClr val="000000"/>
                </a:solidFill>
              </a:defRPr>
            </a:pPr>
            <a:r>
              <a:rPr sz="6580">
                <a:solidFill>
                  <a:srgbClr val="FFFFFF">
                    <a:alpha val="95000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Acetic Acid Fermentation</a:t>
            </a:r>
            <a:br>
              <a:rPr sz="6580">
                <a:solidFill>
                  <a:srgbClr val="FFFFFF">
                    <a:alpha val="95000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</a:br>
            <a:r>
              <a:rPr sz="6580">
                <a:solidFill>
                  <a:srgbClr val="FFFFFF">
                    <a:alpha val="95000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(Distillation)</a:t>
            </a:r>
          </a:p>
        </p:txBody>
      </p:sp>
      <p:pic>
        <p:nvPicPr>
          <p:cNvPr id="9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9438" y="4106577"/>
            <a:ext cx="2198167" cy="487419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838200" y="2876549"/>
            <a:ext cx="10546160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8600" indent="-228600" algn="l" defTabSz="4572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Fermentation of distilled alcohol</a:t>
            </a:r>
            <a:endParaRPr sz="3200">
              <a:solidFill>
                <a:srgbClr val="1419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4572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A diluted alcohol solution ferment with Acetobacter</a:t>
            </a:r>
            <a:endParaRPr sz="3200">
              <a:solidFill>
                <a:srgbClr val="1419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4572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Kept in a warm, airy place</a:t>
            </a:r>
          </a:p>
        </p:txBody>
      </p:sp>
      <p:sp>
        <p:nvSpPr>
          <p:cNvPr id="99" name="Shape 99"/>
          <p:cNvSpPr/>
          <p:nvPr/>
        </p:nvSpPr>
        <p:spPr>
          <a:xfrm>
            <a:off x="838200" y="5981700"/>
            <a:ext cx="8880984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8600" indent="-228600" algn="l" defTabSz="4572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The alcohol is diluted to produce a colourless </a:t>
            </a:r>
            <a:endParaRPr sz="3000">
              <a:solidFill>
                <a:srgbClr val="1419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solution of acetic acid in water.</a:t>
            </a:r>
            <a:endParaRPr sz="3000">
              <a:solidFill>
                <a:srgbClr val="1419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1419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4572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Accelerate this process by improving </a:t>
            </a:r>
            <a:endParaRPr sz="3000">
              <a:solidFill>
                <a:srgbClr val="1419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419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the supply of oxygen to the bacteria.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7800" y="4889500"/>
            <a:ext cx="5880100" cy="4267200"/>
          </a:xfrm>
          <a:prstGeom prst="rect">
            <a:avLst/>
          </a:prstGeom>
        </p:spPr>
      </p:pic>
      <p:pic>
        <p:nvPicPr>
          <p:cNvPr id="102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7800" y="628650"/>
            <a:ext cx="5880100" cy="4267200"/>
          </a:xfrm>
          <a:prstGeom prst="rect">
            <a:avLst/>
          </a:prstGeom>
        </p:spPr>
      </p:pic>
      <p:pic>
        <p:nvPicPr>
          <p:cNvPr id="103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" y="609600"/>
            <a:ext cx="5918200" cy="8547100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914400">
              <a:defRPr sz="8000">
                <a:solidFill>
                  <a:srgbClr val="FFFF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Fake Vinegar  </a:t>
            </a:r>
          </a:p>
        </p:txBody>
      </p:sp>
      <p:pic>
        <p:nvPicPr>
          <p:cNvPr id="106" name="image1.jpg" descr="http://advanceagrotech.com/admin/ckfinder/userfiles/images/Mineral%20Acid%20in%20Vinegar%20(Fake%20Vinegar)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3600" y="3556000"/>
            <a:ext cx="5936488" cy="4155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914400">
              <a:defRPr sz="8000">
                <a:solidFill>
                  <a:srgbClr val="FFFF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Fake Vinegar  </a:t>
            </a:r>
          </a:p>
        </p:txBody>
      </p:sp>
      <p:pic>
        <p:nvPicPr>
          <p:cNvPr id="109" name="image2.jpg" descr="http://www.aecmarket.net/upload/news/images/News_2012_09_04_10_50_07_ae789d1cdba599eaff0af522f546142a_resiz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4838700"/>
            <a:ext cx="5749358" cy="383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3.jpg" descr="http://www.businessthaicenter.com/wp-content/uploads/2013/02/111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4968" y="2692308"/>
            <a:ext cx="5368633" cy="357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1845681" y="3194050"/>
            <a:ext cx="373439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36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/>
            </a:pPr>
            <a:r>
              <a:rPr sz="3600"/>
              <a:t>Used in Industry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914400">
              <a:defRPr sz="8000">
                <a:solidFill>
                  <a:srgbClr val="FFFF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Fake Vinegar  </a:t>
            </a:r>
          </a:p>
        </p:txBody>
      </p:sp>
      <p:pic>
        <p:nvPicPr>
          <p:cNvPr id="114" name="image5.jpeg" descr="http://2015.n3k.in.th/wp-content/uploads/2014/01/a-64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4700" y="3642777"/>
            <a:ext cx="3241917" cy="1871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6.jpg" descr="http://thumbs.dreamstime.com/x/bad-smell-concept-peg-male-nose-1805998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3401339"/>
            <a:ext cx="2140019" cy="2354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7.jpg" descr="http://www.thaigoodview.com/files/u67901/original_dsc0195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7389" y="6604000"/>
            <a:ext cx="2776538" cy="228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4.jpeg" descr="https://pbs.twimg.com/media/B4TnAFHCcAA0Fg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4500" y="6972300"/>
            <a:ext cx="2655819" cy="1772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1274241" y="2832099"/>
            <a:ext cx="5015137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342900" indent="-342900" algn="l" defTabSz="914400">
              <a:defRPr sz="1800">
                <a:solidFill>
                  <a:srgbClr val="000000"/>
                </a:solidFill>
              </a:defRPr>
            </a:pP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1. Flat thin leaves test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342900" indent="-342900" algn="l" defTabSz="914400">
              <a:defRPr sz="1800">
                <a:solidFill>
                  <a:srgbClr val="000000"/>
                </a:solidFill>
              </a:defRPr>
            </a:pP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372081" y="5741461"/>
            <a:ext cx="25871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2900" indent="-342900" algn="l" defTabSz="914400">
              <a:defRPr sz="36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/>
            </a:pPr>
            <a:r>
              <a:rPr sz="3600"/>
              <a:t>2. Chili test</a:t>
            </a:r>
          </a:p>
        </p:txBody>
      </p:sp>
      <p:sp>
        <p:nvSpPr>
          <p:cNvPr id="120" name="Shape 120"/>
          <p:cNvSpPr/>
          <p:nvPr/>
        </p:nvSpPr>
        <p:spPr>
          <a:xfrm>
            <a:off x="7391400" y="2708870"/>
            <a:ext cx="4572000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l" defTabSz="914400">
              <a:defRPr sz="36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/>
            </a:pPr>
            <a:r>
              <a:rPr sz="3600"/>
              <a:t>3. Smell test</a:t>
            </a:r>
            <a:endParaRPr sz="3600"/>
          </a:p>
        </p:txBody>
      </p:sp>
      <p:sp>
        <p:nvSpPr>
          <p:cNvPr id="121" name="Shape 121"/>
          <p:cNvSpPr/>
          <p:nvPr/>
        </p:nvSpPr>
        <p:spPr>
          <a:xfrm>
            <a:off x="6510421" y="6046330"/>
            <a:ext cx="466397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2900" indent="-342900" algn="l" defTabSz="914400">
              <a:defRPr sz="36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/>
            </a:pPr>
            <a:r>
              <a:rPr sz="3600"/>
              <a:t>4. Gentian violet test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914400">
              <a:defRPr sz="8000">
                <a:solidFill>
                  <a:srgbClr val="FFFF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Fake Vinegar  </a:t>
            </a:r>
          </a:p>
        </p:txBody>
      </p:sp>
      <p:pic>
        <p:nvPicPr>
          <p:cNvPr id="124" name="image8.jpeg" descr="http://www.fda.moph.go.th/www_fda/data_center/ifm_mod/nw/461508210_%E0%B9%81%E0%B8%9A%E0%B8%9A%E0%B8%97%E0%B8%B5%E0%B9%88_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319" y="3835400"/>
            <a:ext cx="7090162" cy="434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5068031" y="2635250"/>
            <a:ext cx="286873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44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/>
            </a:pPr>
            <a:r>
              <a:rPr sz="4400"/>
              <a:t>For Safety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Conclusion</a:t>
            </a:r>
          </a:p>
        </p:txBody>
      </p:sp>
      <p:pic>
        <p:nvPicPr>
          <p:cNvPr id="128" name="05-23_ProductsOfFerment_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2870" y="2642752"/>
            <a:ext cx="8599060" cy="6449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546056"/>
                </a:solidFill>
              </a:rPr>
              <a:t>Question?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Introduction</a:t>
            </a:r>
          </a:p>
        </p:txBody>
      </p:sp>
      <p:sp>
        <p:nvSpPr>
          <p:cNvPr id="39" name="Shape 39"/>
          <p:cNvSpPr/>
          <p:nvPr>
            <p:ph type="body" idx="4294967295"/>
          </p:nvPr>
        </p:nvSpPr>
        <p:spPr>
          <a:xfrm>
            <a:off x="647700" y="2628900"/>
            <a:ext cx="11709401" cy="6477000"/>
          </a:xfrm>
          <a:prstGeom prst="rect">
            <a:avLst/>
          </a:prstGeom>
          <a:ln w="9525">
            <a:bevel/>
          </a:ln>
        </p:spPr>
        <p:txBody>
          <a:bodyPr anchor="t"/>
          <a:lstStyle/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500">
              <a:solidFill>
                <a:srgbClr val="2323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3D8638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Ethanol Fermentation</a:t>
            </a:r>
            <a:endParaRPr sz="3500">
              <a:solidFill>
                <a:srgbClr val="3D8638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F599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Lactic Acid Fermentation</a:t>
            </a:r>
            <a:endParaRPr sz="3500">
              <a:solidFill>
                <a:srgbClr val="2F5992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A37F3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Acetic Acid Fermentation</a:t>
            </a:r>
            <a:endParaRPr sz="3500">
              <a:solidFill>
                <a:srgbClr val="A37F30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500">
              <a:solidFill>
                <a:srgbClr val="2323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500">
              <a:solidFill>
                <a:srgbClr val="2323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323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Carbohydrate —&gt; Alcohol, CO2 , organic acid</a:t>
            </a:r>
            <a:endParaRPr sz="3500">
              <a:solidFill>
                <a:srgbClr val="2323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500">
              <a:solidFill>
                <a:srgbClr val="2323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A8592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Yeast</a:t>
            </a:r>
            <a:r>
              <a:rPr sz="3500">
                <a:solidFill>
                  <a:srgbClr val="2323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 and </a:t>
            </a:r>
            <a:r>
              <a:rPr sz="3500">
                <a:solidFill>
                  <a:srgbClr val="A8592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Bacteria</a:t>
            </a:r>
            <a:endParaRPr sz="3500">
              <a:solidFill>
                <a:srgbClr val="2323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500">
              <a:solidFill>
                <a:srgbClr val="232323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744279" indent="-744279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32323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Anaerobic condition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Ethanol Fermentation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647699" y="2514600"/>
            <a:ext cx="11709402" cy="6477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Use </a:t>
            </a:r>
            <a:r>
              <a:rPr sz="3600">
                <a:solidFill>
                  <a:srgbClr val="A8592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Yeast</a:t>
            </a: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 for fermentation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Anaerobic process.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Occur in the absence of oxygen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8592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Alcoholic</a:t>
            </a: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 beverages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8592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Bread</a:t>
            </a: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 baking: CO2 helps bread puffy</a:t>
            </a:r>
          </a:p>
        </p:txBody>
      </p:sp>
      <p:sp>
        <p:nvSpPr>
          <p:cNvPr id="43" name="Shape 43"/>
          <p:cNvSpPr/>
          <p:nvPr/>
        </p:nvSpPr>
        <p:spPr>
          <a:xfrm>
            <a:off x="7478464" y="5753099"/>
            <a:ext cx="4712643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32F5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Microbes</a:t>
            </a:r>
            <a:endParaRPr sz="3000">
              <a:solidFill>
                <a:srgbClr val="132F52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32F5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	•	</a:t>
            </a:r>
            <a:r>
              <a:rPr sz="3000">
                <a:solidFill>
                  <a:srgbClr val="132F5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  <a:hlinkClick r:id="rId3" invalidUrl="" action="" tgtFrame="" tooltip="" history="1" highlightClick="0" endSnd="0"/>
              </a:rPr>
              <a:t>Yeast</a:t>
            </a:r>
            <a:endParaRPr sz="3000">
              <a:solidFill>
                <a:srgbClr val="132F52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32F5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	•	</a:t>
            </a:r>
            <a:r>
              <a:rPr sz="3000">
                <a:solidFill>
                  <a:srgbClr val="132F5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  <a:hlinkClick r:id="rId4" invalidUrl="" action="" tgtFrame="" tooltip="" history="1" highlightClick="0" endSnd="0"/>
              </a:rPr>
              <a:t>Zymomonas mobilis</a:t>
            </a:r>
            <a:endParaRPr sz="3000">
              <a:solidFill>
                <a:srgbClr val="132F52"/>
              </a:solidFill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32F5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	•	</a:t>
            </a:r>
            <a:r>
              <a:rPr sz="3000">
                <a:solidFill>
                  <a:srgbClr val="132F52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  <a:hlinkClick r:id="rId5" invalidUrl="" action="" tgtFrame="" tooltip="" history="1" highlightClick="0" endSnd="0"/>
              </a:rPr>
              <a:t>Schizosaccharomyces</a:t>
            </a:r>
          </a:p>
        </p:txBody>
      </p:sp>
      <p:pic>
        <p:nvPicPr>
          <p:cNvPr id="44" name="yeast-dry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31030" y="2800350"/>
            <a:ext cx="3395870" cy="260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Ethanol Fermentation</a:t>
            </a:r>
          </a:p>
        </p:txBody>
      </p:sp>
      <p:pic>
        <p:nvPicPr>
          <p:cNvPr id="47" name="ferment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750" y="4572000"/>
            <a:ext cx="10655300" cy="3581614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893325" y="2914649"/>
            <a:ext cx="966815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C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6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H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12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O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6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 + </a:t>
            </a:r>
            <a:r>
              <a:rPr sz="4000">
                <a:solidFill>
                  <a:srgbClr val="A8592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  <a:hlinkClick r:id="rId3" invalidUrl="" action="" tgtFrame="" tooltip="" history="1" highlightClick="0" endSnd="0"/>
              </a:rPr>
              <a:t>Zymase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 → 2 C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2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H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5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OH + 2 CO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2</a:t>
            </a:r>
          </a:p>
        </p:txBody>
      </p:sp>
      <p:sp>
        <p:nvSpPr>
          <p:cNvPr id="49" name="Shape 49"/>
          <p:cNvSpPr/>
          <p:nvPr/>
        </p:nvSpPr>
        <p:spPr>
          <a:xfrm>
            <a:off x="2087364" y="3527425"/>
            <a:ext cx="166727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925B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B925B"/>
                </a:solidFill>
              </a:rPr>
              <a:t>glucose</a:t>
            </a:r>
          </a:p>
        </p:txBody>
      </p:sp>
      <p:sp>
        <p:nvSpPr>
          <p:cNvPr id="50" name="Shape 50"/>
          <p:cNvSpPr/>
          <p:nvPr/>
        </p:nvSpPr>
        <p:spPr>
          <a:xfrm>
            <a:off x="7727850" y="3527425"/>
            <a:ext cx="158770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925B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B925B"/>
                </a:solidFill>
              </a:rPr>
              <a:t>ethanol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Ethanol Fermentation</a:t>
            </a:r>
          </a:p>
        </p:txBody>
      </p:sp>
      <p:pic>
        <p:nvPicPr>
          <p:cNvPr id="53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4182" y="2679700"/>
            <a:ext cx="4339419" cy="3150958"/>
          </a:xfrm>
          <a:prstGeom prst="rect">
            <a:avLst/>
          </a:prstGeom>
        </p:spPr>
      </p:pic>
      <p:sp>
        <p:nvSpPr>
          <p:cNvPr id="54" name="Shape 54"/>
          <p:cNvSpPr/>
          <p:nvPr/>
        </p:nvSpPr>
        <p:spPr>
          <a:xfrm>
            <a:off x="1846225" y="5549900"/>
            <a:ext cx="132918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/>
            </a:pPr>
            <a:r>
              <a:rPr sz="3600"/>
              <a:t>Wine </a:t>
            </a:r>
          </a:p>
        </p:txBody>
      </p:sp>
      <p:pic>
        <p:nvPicPr>
          <p:cNvPr id="5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1043" y="5113385"/>
            <a:ext cx="2645732" cy="3814715"/>
          </a:xfrm>
          <a:prstGeom prst="rect">
            <a:avLst/>
          </a:prstGeom>
        </p:spPr>
      </p:pic>
      <p:pic>
        <p:nvPicPr>
          <p:cNvPr id="5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800" y="2660650"/>
            <a:ext cx="3827835" cy="2780310"/>
          </a:xfrm>
          <a:prstGeom prst="rect">
            <a:avLst/>
          </a:prstGeom>
        </p:spPr>
      </p:pic>
      <p:sp>
        <p:nvSpPr>
          <p:cNvPr id="57" name="Shape 57"/>
          <p:cNvSpPr/>
          <p:nvPr/>
        </p:nvSpPr>
        <p:spPr>
          <a:xfrm>
            <a:off x="9336181" y="5956300"/>
            <a:ext cx="157542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/>
            </a:pPr>
            <a:r>
              <a:rPr sz="3600"/>
              <a:t>Bread </a:t>
            </a:r>
          </a:p>
        </p:txBody>
      </p:sp>
      <p:sp>
        <p:nvSpPr>
          <p:cNvPr id="58" name="Shape 58"/>
          <p:cNvSpPr/>
          <p:nvPr/>
        </p:nvSpPr>
        <p:spPr>
          <a:xfrm>
            <a:off x="5583380" y="4381500"/>
            <a:ext cx="1301057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/>
            </a:pPr>
            <a:r>
              <a:rPr sz="3600"/>
              <a:t>Beer 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Lactic Acid Fermentation</a:t>
            </a:r>
          </a:p>
        </p:txBody>
      </p:sp>
      <p:sp>
        <p:nvSpPr>
          <p:cNvPr id="61" name="Shape 61"/>
          <p:cNvSpPr/>
          <p:nvPr/>
        </p:nvSpPr>
        <p:spPr>
          <a:xfrm>
            <a:off x="931961" y="2783336"/>
            <a:ext cx="1202987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173665" indent="-173665" algn="l" defTabSz="457200">
              <a:buSzPct val="80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Convert  C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6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H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12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O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6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        →     2CH</a:t>
            </a:r>
            <a:r>
              <a:rPr baseline="-5999"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3</a:t>
            </a:r>
            <a:r>
              <a:rPr sz="4000">
                <a:solidFill>
                  <a:srgbClr val="252525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CH(OH)COOH</a:t>
            </a:r>
          </a:p>
        </p:txBody>
      </p:sp>
      <p:pic>
        <p:nvPicPr>
          <p:cNvPr id="62" name="image2.jpg" descr="http://secure.methuen.k12.ma.us/mnmelan/Main%20Page/modlacticacidferm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0454" y="4258572"/>
            <a:ext cx="8939093" cy="4520685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3547864" y="3349625"/>
            <a:ext cx="166727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925B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B925B"/>
                </a:solidFill>
              </a:rPr>
              <a:t>glucose</a:t>
            </a:r>
          </a:p>
        </p:txBody>
      </p:sp>
      <p:sp>
        <p:nvSpPr>
          <p:cNvPr id="64" name="Shape 64"/>
          <p:cNvSpPr/>
          <p:nvPr/>
        </p:nvSpPr>
        <p:spPr>
          <a:xfrm>
            <a:off x="8483103" y="3438525"/>
            <a:ext cx="233779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925B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B925B"/>
                </a:solidFill>
              </a:rPr>
              <a:t>Lactic Acid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Lactic Acid Fermentation</a:t>
            </a:r>
          </a:p>
        </p:txBody>
      </p:sp>
      <p:sp>
        <p:nvSpPr>
          <p:cNvPr id="67" name="Shape 67"/>
          <p:cNvSpPr/>
          <p:nvPr/>
        </p:nvSpPr>
        <p:spPr>
          <a:xfrm>
            <a:off x="1206797" y="2802890"/>
            <a:ext cx="9980465" cy="4884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228600" indent="-228600" algn="l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Use </a:t>
            </a:r>
            <a:r>
              <a:rPr sz="3600">
                <a:solidFill>
                  <a:srgbClr val="A8592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Bacteria</a:t>
            </a: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 for fermentation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914400"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85926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Lactobacillus</a:t>
            </a: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 *** most important ***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914400"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leuconostoc mesenteroides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pediococcus cerevisiae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treptococcus lactis</a:t>
            </a:r>
            <a:endParaRPr sz="36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Arial Rounded MT Bold"/>
                <a:ea typeface="Arial Rounded MT Bold"/>
                <a:cs typeface="Arial Rounded MT Bold"/>
                <a:sym typeface="Arial Rounded MT Bold"/>
              </a:rPr>
              <a:t>bifidobacterium bifidus</a:t>
            </a:r>
          </a:p>
        </p:txBody>
      </p:sp>
      <p:pic>
        <p:nvPicPr>
          <p:cNvPr id="68" name="lactobacillus-reuteri-rc-1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9556" y="5041056"/>
            <a:ext cx="3518744" cy="3518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Lactic Acid Fermentation</a:t>
            </a:r>
          </a:p>
        </p:txBody>
      </p:sp>
      <p:sp>
        <p:nvSpPr>
          <p:cNvPr id="71" name="Shape 71"/>
          <p:cNvSpPr/>
          <p:nvPr/>
        </p:nvSpPr>
        <p:spPr>
          <a:xfrm>
            <a:off x="778271" y="2656331"/>
            <a:ext cx="9364465" cy="3997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8600" indent="-228600" algn="l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latin typeface="Arial Rounded MT Bold"/>
                <a:ea typeface="Arial Rounded MT Bold"/>
                <a:cs typeface="Arial Rounded MT Bold"/>
                <a:sym typeface="Arial Rounded MT Bold"/>
              </a:rPr>
              <a:t>Daily Products: </a:t>
            </a:r>
            <a:endParaRPr sz="32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1" marL="685800" indent="-228600" algn="l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uFill>
                  <a:solidFill>
                    <a:srgbClr val="0563C1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  <a:hlinkClick r:id="rId2" invalidUrl="" action="" tgtFrame="" tooltip="" history="1" highlightClick="0" endSnd="0"/>
              </a:rPr>
              <a:t>Cheese</a:t>
            </a:r>
            <a:r>
              <a:rPr sz="3200">
                <a:latin typeface="Arial Rounded MT Bold"/>
                <a:ea typeface="Arial Rounded MT Bold"/>
                <a:cs typeface="Arial Rounded MT Bold"/>
                <a:sym typeface="Arial Rounded MT Bold"/>
              </a:rPr>
              <a:t>, </a:t>
            </a:r>
            <a:r>
              <a:rPr sz="3200">
                <a:uFill>
                  <a:solidFill>
                    <a:srgbClr val="0563C1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  <a:hlinkClick r:id="rId3" invalidUrl="" action="" tgtFrame="" tooltip="" history="1" highlightClick="0" endSnd="0"/>
              </a:rPr>
              <a:t>yoghurt</a:t>
            </a:r>
            <a:r>
              <a:rPr sz="3200">
                <a:latin typeface="Arial Rounded MT Bold"/>
                <a:ea typeface="Arial Rounded MT Bold"/>
                <a:cs typeface="Arial Rounded MT Bold"/>
                <a:sym typeface="Arial Rounded MT Bold"/>
              </a:rPr>
              <a:t> and fermented </a:t>
            </a:r>
            <a:r>
              <a:rPr sz="3200">
                <a:uFill>
                  <a:solidFill>
                    <a:srgbClr val="0563C1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  <a:hlinkClick r:id="rId4" invalidUrl="" action="" tgtFrame="" tooltip="" history="1" highlightClick="0" endSnd="0"/>
              </a:rPr>
              <a:t>milk</a:t>
            </a:r>
            <a:r>
              <a:rPr sz="3200">
                <a:latin typeface="Arial Rounded MT Bold"/>
                <a:ea typeface="Arial Rounded MT Bold"/>
                <a:cs typeface="Arial Rounded MT Bold"/>
                <a:sym typeface="Arial Rounded MT Bold"/>
              </a:rPr>
              <a:t> drinks</a:t>
            </a:r>
            <a:endParaRPr sz="32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1" marL="685800" indent="-228600" algn="l" defTabSz="914400">
              <a:lnSpc>
                <a:spcPct val="81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latin typeface="Arial Rounded MT Bold"/>
                <a:ea typeface="Arial Rounded MT Bold"/>
                <a:cs typeface="Arial Rounded MT Bold"/>
                <a:sym typeface="Arial Rounded MT Bold"/>
              </a:rPr>
              <a:t>produce acid from the milk sugar lactose</a:t>
            </a:r>
            <a:endParaRPr sz="32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914400">
              <a:lnSpc>
                <a:spcPct val="81000"/>
              </a:lnSpc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endParaRPr sz="32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endParaRPr sz="32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algn="l" defTabSz="914400">
              <a:lnSpc>
                <a:spcPct val="72000"/>
              </a:lnSpc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endParaRPr sz="32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0" marL="228600" indent="-228600" algn="l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latin typeface="Arial Rounded MT Bold"/>
                <a:ea typeface="Arial Rounded MT Bold"/>
                <a:cs typeface="Arial Rounded MT Bold"/>
                <a:sym typeface="Arial Rounded MT Bold"/>
              </a:rPr>
              <a:t>Fermented vegetables:</a:t>
            </a:r>
            <a:endParaRPr sz="32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1" marL="685800" indent="-228600" algn="l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latin typeface="Arial Rounded MT Bold"/>
                <a:ea typeface="Arial Rounded MT Bold"/>
                <a:cs typeface="Arial Rounded MT Bold"/>
                <a:sym typeface="Arial Rounded MT Bold"/>
              </a:rPr>
              <a:t>Sauerkraut, KimChi</a:t>
            </a:r>
          </a:p>
        </p:txBody>
      </p:sp>
      <p:pic>
        <p:nvPicPr>
          <p:cNvPr id="72" name="image3.jpg" descr="http://bcog.com/wp-content/uploads/2014/08/Yogurt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79962" y="2648418"/>
            <a:ext cx="2000052" cy="1873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5.jpg" descr="http://i.dailymail.co.uk/i/pix/2013/04/18/article-0-12EBE312000005DC-571_634x360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84145" y="4568445"/>
            <a:ext cx="3139644" cy="1782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6.jpg" descr="https://koreanathome.files.wordpress.com/2011/11/kimchi-closeup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05542" y="6879066"/>
            <a:ext cx="2847109" cy="2044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7.jpg" descr="http://www.chicagofoodies.com/wp-content/uploads/2015/01/raw-vegan-fermented-cabbage-sauerkraut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32578" y="6858725"/>
            <a:ext cx="3139644" cy="20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4.jpg" descr="http://eurozonefoods.com/upload/2d2df98f4b2b0c4a06ca4f019a3afc73.jp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52149" y="6879066"/>
            <a:ext cx="3066356" cy="2044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78868" y="4658554"/>
            <a:ext cx="2202240" cy="1602546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>
                    <a:alpha val="95000"/>
                  </a:srgbClr>
                </a:solidFill>
              </a:rPr>
              <a:t>Lactic Acid Fermentation</a:t>
            </a:r>
          </a:p>
        </p:txBody>
      </p:sp>
      <p:pic>
        <p:nvPicPr>
          <p:cNvPr id="80" name="image8.jpg" descr="http://pa-yon.com/images/pic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4720" y="3298825"/>
            <a:ext cx="3133726" cy="188595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56071" y="3139186"/>
            <a:ext cx="4005264" cy="1036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 algn="l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  <a:lvl2pPr marL="685800" indent="-228600" algn="l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2pPr>
          </a:lstStyle>
          <a:p>
            <a:pPr lvl="0">
              <a:defRPr sz="1800"/>
            </a:pPr>
            <a:r>
              <a:rPr sz="3200"/>
              <a:t>Fermented meats:</a:t>
            </a:r>
            <a:endParaRPr sz="3200"/>
          </a:p>
          <a:p>
            <a:pPr lvl="1">
              <a:defRPr sz="1800"/>
            </a:pPr>
            <a:r>
              <a:rPr sz="3200"/>
              <a:t>Nham, Salami</a:t>
            </a:r>
          </a:p>
        </p:txBody>
      </p:sp>
      <p:pic>
        <p:nvPicPr>
          <p:cNvPr id="82" name="63548854034210072183215798_collagen-salami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7090" y="3225800"/>
            <a:ext cx="2718874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1083071" y="6553199"/>
            <a:ext cx="7234332" cy="1766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8600" indent="-228600" algn="l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2700">
                <a:latin typeface="Arial Rounded MT Bold"/>
                <a:ea typeface="Arial Rounded MT Bold"/>
                <a:cs typeface="Arial Rounded MT Bold"/>
                <a:sym typeface="Arial Rounded MT Bold"/>
              </a:rPr>
              <a:t>Fermented doughs:</a:t>
            </a:r>
            <a:endParaRPr sz="27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1" marL="685800" indent="-228600" algn="l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2700">
                <a:latin typeface="Arial Rounded MT Bold"/>
                <a:ea typeface="Arial Rounded MT Bold"/>
                <a:cs typeface="Arial Rounded MT Bold"/>
                <a:sym typeface="Arial Rounded MT Bold"/>
              </a:rPr>
              <a:t>works with yeast</a:t>
            </a:r>
            <a:endParaRPr sz="27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1" marL="685800" indent="-228600" algn="l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2700">
                <a:latin typeface="Arial Rounded MT Bold"/>
                <a:ea typeface="Arial Rounded MT Bold"/>
                <a:cs typeface="Arial Rounded MT Bold"/>
                <a:sym typeface="Arial Rounded MT Bold"/>
              </a:rPr>
              <a:t>improve structure, flavour and storage</a:t>
            </a:r>
            <a:endParaRPr sz="2700">
              <a:latin typeface="Arial Rounded MT Bold"/>
              <a:ea typeface="Arial Rounded MT Bold"/>
              <a:cs typeface="Arial Rounded MT Bold"/>
              <a:sym typeface="Arial Rounded MT Bold"/>
            </a:endParaRPr>
          </a:p>
          <a:p>
            <a:pPr lvl="1" marL="685800" indent="-228600" algn="l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2700">
                <a:latin typeface="Arial Rounded MT Bold"/>
                <a:ea typeface="Arial Rounded MT Bold"/>
                <a:cs typeface="Arial Rounded MT Bold"/>
                <a:sym typeface="Arial Rounded MT Bold"/>
              </a:rPr>
              <a:t>French bread</a:t>
            </a:r>
          </a:p>
        </p:txBody>
      </p:sp>
      <p:pic>
        <p:nvPicPr>
          <p:cNvPr id="84" name="french-bread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77299" y="6642100"/>
            <a:ext cx="2709335" cy="203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